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media/image1.jpeg" ContentType="image/jpeg"/>
  <Override PartName="/ppt/media/image17.jpeg" ContentType="image/jpeg"/>
  <Override PartName="/ppt/media/image3.png" ContentType="image/png"/>
  <Override PartName="/ppt/media/image2.jpeg" ContentType="image/jpeg"/>
  <Override PartName="/ppt/media/image4.jpeg" ContentType="image/jpeg"/>
  <Override PartName="/ppt/media/image5.png" ContentType="image/png"/>
  <Override PartName="/ppt/media/image6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16.jpeg" ContentType="image/jpeg"/>
  <Override PartName="/ppt/media/image18.png" ContentType="image/png"/>
  <Override PartName="/ppt/media/image19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3.jpeg" ContentType="image/jpeg"/>
  <Override PartName="/ppt/media/image2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27435175" cy="15432088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460A1F-21CE-47AF-9733-783D8F2118E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057760" y="4794120"/>
            <a:ext cx="23319360" cy="330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371600" y="3610800"/>
            <a:ext cx="2469132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371600" y="8285760"/>
            <a:ext cx="2469132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D831A4-08BA-4ED3-9287-7BD0A7E4F73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057760" y="4794120"/>
            <a:ext cx="23319360" cy="330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371600" y="3610800"/>
            <a:ext cx="1204920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4023800" y="3610800"/>
            <a:ext cx="1204920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371600" y="8285760"/>
            <a:ext cx="1204920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4023800" y="8285760"/>
            <a:ext cx="1204920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074A3D-956D-452B-ACEC-8D93DF6B82A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057760" y="4794120"/>
            <a:ext cx="23319360" cy="330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371600" y="3610800"/>
            <a:ext cx="795024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9719640" y="3610800"/>
            <a:ext cx="795024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8068040" y="3610800"/>
            <a:ext cx="795024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371600" y="8285760"/>
            <a:ext cx="795024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9719640" y="8285760"/>
            <a:ext cx="795024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8068040" y="8285760"/>
            <a:ext cx="795024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39D198-C7E2-4ABB-9896-8113C3ACF17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057760" y="4794120"/>
            <a:ext cx="23319360" cy="330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371600" y="3610800"/>
            <a:ext cx="24691320" cy="894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3F7BA0-519D-4399-8CA9-2FC26696387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057760" y="4794120"/>
            <a:ext cx="23319360" cy="330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371600" y="3610800"/>
            <a:ext cx="24691320" cy="894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52177A-3D92-49AA-862D-9F2377983E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057760" y="4794120"/>
            <a:ext cx="23319360" cy="330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371600" y="3610800"/>
            <a:ext cx="12049200" cy="894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4023800" y="3610800"/>
            <a:ext cx="12049200" cy="894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11883E-B389-4ADE-868B-5BB54B4F412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057760" y="4794120"/>
            <a:ext cx="23319360" cy="330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E3460DE-00E8-4CAD-B0DE-A9D8F3C7AB3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057760" y="4794120"/>
            <a:ext cx="23319360" cy="1533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567DA0-332E-4132-82DC-30B52FC7D53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057760" y="4794120"/>
            <a:ext cx="23319360" cy="330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371600" y="3610800"/>
            <a:ext cx="1204920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4023800" y="3610800"/>
            <a:ext cx="12049200" cy="894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371600" y="8285760"/>
            <a:ext cx="1204920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5051EE-A1BF-4606-80B3-57B53059530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057760" y="4794120"/>
            <a:ext cx="23319360" cy="330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371600" y="3610800"/>
            <a:ext cx="12049200" cy="894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4023800" y="3610800"/>
            <a:ext cx="1204920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4023800" y="8285760"/>
            <a:ext cx="1204920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37D869-200A-44B9-BCEF-B57FD61C54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057760" y="4794120"/>
            <a:ext cx="23319360" cy="330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371600" y="3610800"/>
            <a:ext cx="1204920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4023800" y="3610800"/>
            <a:ext cx="1204920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371600" y="8285760"/>
            <a:ext cx="24691320" cy="426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978D3C3-4A50-4010-9450-3981AA7236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057760" y="4794120"/>
            <a:ext cx="23319360" cy="3307680"/>
          </a:xfrm>
          <a:prstGeom prst="rect">
            <a:avLst/>
          </a:prstGeom>
          <a:noFill/>
          <a:ln w="0">
            <a:noFill/>
          </a:ln>
        </p:spPr>
        <p:txBody>
          <a:bodyPr lIns="274320" rIns="274320" tIns="137160" bIns="13716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32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1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1371600" y="14303160"/>
            <a:ext cx="6401160" cy="821160"/>
          </a:xfrm>
          <a:prstGeom prst="rect">
            <a:avLst/>
          </a:prstGeom>
          <a:noFill/>
          <a:ln w="0">
            <a:noFill/>
          </a:ln>
        </p:spPr>
        <p:txBody>
          <a:bodyPr lIns="274320" rIns="274320" tIns="137160" bIns="137160" anchor="ctr">
            <a:noAutofit/>
          </a:bodyPr>
          <a:lstStyle>
            <a:lvl1pPr>
              <a:lnSpc>
                <a:spcPct val="100000"/>
              </a:lnSpc>
              <a:buNone/>
              <a:defRPr b="0" lang="ru-RU" sz="36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36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9373680" y="14303160"/>
            <a:ext cx="8687520" cy="821160"/>
          </a:xfrm>
          <a:prstGeom prst="rect">
            <a:avLst/>
          </a:prstGeom>
          <a:noFill/>
          <a:ln w="0">
            <a:noFill/>
          </a:ln>
        </p:spPr>
        <p:txBody>
          <a:bodyPr lIns="274320" rIns="274320" tIns="137160" bIns="137160"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19661760" y="14303160"/>
            <a:ext cx="6401160" cy="821160"/>
          </a:xfrm>
          <a:prstGeom prst="rect">
            <a:avLst/>
          </a:prstGeom>
          <a:noFill/>
          <a:ln w="0">
            <a:noFill/>
          </a:ln>
        </p:spPr>
        <p:txBody>
          <a:bodyPr lIns="274320" rIns="274320" tIns="137160" bIns="137160"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36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B7FC492-4E1D-43D8-95B5-72626799AF42}" type="slidenum">
              <a:rPr b="0" lang="ru-RU" sz="36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36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371600" y="3610800"/>
            <a:ext cx="24691320" cy="894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96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72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6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6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8" descr=""/>
          <p:cNvPicPr/>
          <p:nvPr/>
        </p:nvPicPr>
        <p:blipFill>
          <a:blip r:embed="rId1"/>
          <a:stretch/>
        </p:blipFill>
        <p:spPr>
          <a:xfrm rot="5400000">
            <a:off x="14481000" y="2477520"/>
            <a:ext cx="15431760" cy="10476360"/>
          </a:xfrm>
          <a:prstGeom prst="rect">
            <a:avLst/>
          </a:prstGeom>
          <a:ln w="0">
            <a:noFill/>
          </a:ln>
        </p:spPr>
      </p:pic>
      <p:pic>
        <p:nvPicPr>
          <p:cNvPr id="42" name="Рисунок 3" descr=""/>
          <p:cNvPicPr/>
          <p:nvPr/>
        </p:nvPicPr>
        <p:blipFill>
          <a:blip r:embed="rId2"/>
          <a:stretch/>
        </p:blipFill>
        <p:spPr>
          <a:xfrm flipH="1" rot="16200000">
            <a:off x="-2477520" y="2477520"/>
            <a:ext cx="15431760" cy="10476360"/>
          </a:xfrm>
          <a:prstGeom prst="rect">
            <a:avLst/>
          </a:prstGeom>
          <a:ln w="0">
            <a:noFill/>
          </a:ln>
        </p:spPr>
      </p:pic>
      <p:sp>
        <p:nvSpPr>
          <p:cNvPr id="43" name="TextBox 4"/>
          <p:cNvSpPr/>
          <p:nvPr/>
        </p:nvSpPr>
        <p:spPr>
          <a:xfrm>
            <a:off x="10336320" y="3611160"/>
            <a:ext cx="6761520" cy="15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274320" rIns="274320" tIns="137160" bIns="13716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4200" spc="-1" strike="noStrike">
                <a:solidFill>
                  <a:srgbClr val="595959"/>
                </a:solidFill>
                <a:latin typeface="Calibri"/>
              </a:rPr>
              <a:t>ПРАВИТЕЛЬСТВО</a:t>
            </a:r>
            <a:endParaRPr b="0" lang="ru-RU" sz="4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4200" spc="-1" strike="noStrike">
                <a:solidFill>
                  <a:srgbClr val="595959"/>
                </a:solidFill>
                <a:latin typeface="Calibri"/>
              </a:rPr>
              <a:t>ВЛАДИМИРСКОЙ ОБЛАСТИ</a:t>
            </a:r>
            <a:endParaRPr b="0" lang="ru-RU" sz="4200" spc="-1" strike="noStrike">
              <a:latin typeface="Arial"/>
            </a:endParaRPr>
          </a:p>
        </p:txBody>
      </p:sp>
      <p:sp>
        <p:nvSpPr>
          <p:cNvPr id="44" name="TextBox 5"/>
          <p:cNvSpPr/>
          <p:nvPr/>
        </p:nvSpPr>
        <p:spPr>
          <a:xfrm>
            <a:off x="1548360" y="7063920"/>
            <a:ext cx="24410520" cy="429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74320" rIns="274320" tIns="137160" bIns="13716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6600" spc="-1" strike="noStrike">
                <a:solidFill>
                  <a:srgbClr val="595959"/>
                </a:solidFill>
                <a:latin typeface="Calibri"/>
              </a:rPr>
              <a:t>ОБ ОКАЗАНИИ ФИНАНСОВОЙ ПОДДЕРЖКИ </a:t>
            </a:r>
            <a:endParaRPr b="0" lang="ru-RU" sz="6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6600" spc="-1" strike="noStrike">
                <a:solidFill>
                  <a:srgbClr val="595959"/>
                </a:solidFill>
                <a:latin typeface="Calibri"/>
              </a:rPr>
              <a:t>ГРАЖДАНАМ ПРИ ПЕРЕВОДЕ КВАРТИР В МНОГОКВАРТИРНОМ ДОМЕ НА ИНДИВИДУАЛЬНОЕ ОТОПЛЕНИЕ </a:t>
            </a:r>
            <a:endParaRPr b="0" lang="ru-RU" sz="6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6600" spc="-1" strike="noStrike">
                <a:solidFill>
                  <a:srgbClr val="595959"/>
                </a:solidFill>
                <a:latin typeface="Calibri"/>
              </a:rPr>
              <a:t>ОТ ГАЗОВЫХ ПРИБОРОВ</a:t>
            </a:r>
            <a:endParaRPr b="0" lang="ru-RU" sz="6600" spc="-1" strike="noStrike">
              <a:latin typeface="Arial"/>
            </a:endParaRPr>
          </a:p>
        </p:txBody>
      </p:sp>
      <p:pic>
        <p:nvPicPr>
          <p:cNvPr id="45" name="Picture 3" descr="D:\Работа\vladimirskaya_obl.png"/>
          <p:cNvPicPr/>
          <p:nvPr/>
        </p:nvPicPr>
        <p:blipFill>
          <a:blip r:embed="rId3"/>
          <a:stretch/>
        </p:blipFill>
        <p:spPr>
          <a:xfrm>
            <a:off x="12229200" y="790920"/>
            <a:ext cx="2976840" cy="2956320"/>
          </a:xfrm>
          <a:prstGeom prst="rect">
            <a:avLst/>
          </a:prstGeom>
          <a:ln w="0">
            <a:noFill/>
          </a:ln>
        </p:spPr>
      </p:pic>
      <p:sp>
        <p:nvSpPr>
          <p:cNvPr id="46" name="TextBox 6"/>
          <p:cNvSpPr/>
          <p:nvPr/>
        </p:nvSpPr>
        <p:spPr>
          <a:xfrm>
            <a:off x="-16560" y="12108600"/>
            <a:ext cx="2743380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rgbClr val="595959"/>
                </a:solidFill>
                <a:latin typeface="Calibri"/>
              </a:rPr>
              <a:t>Министерство жилищно-коммунального хозяйства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rgbClr val="595959"/>
                </a:solidFill>
                <a:latin typeface="Calibri"/>
              </a:rPr>
              <a:t>Владимирской области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3" descr=""/>
          <p:cNvPicPr/>
          <p:nvPr/>
        </p:nvPicPr>
        <p:blipFill>
          <a:blip r:embed="rId1"/>
          <a:stretch/>
        </p:blipFill>
        <p:spPr>
          <a:xfrm rot="16200000">
            <a:off x="-3039120" y="3039840"/>
            <a:ext cx="15438600" cy="935964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3" descr="D:\Работа\vladimirskaya_obl.png"/>
          <p:cNvPicPr/>
          <p:nvPr/>
        </p:nvPicPr>
        <p:blipFill>
          <a:blip r:embed="rId2"/>
          <a:stretch/>
        </p:blipFill>
        <p:spPr>
          <a:xfrm>
            <a:off x="612000" y="299160"/>
            <a:ext cx="2697480" cy="2448000"/>
          </a:xfrm>
          <a:prstGeom prst="rect">
            <a:avLst/>
          </a:prstGeom>
          <a:ln w="0">
            <a:noFill/>
          </a:ln>
          <a:effectLst>
            <a:outerShdw algn="tl" blurRad="101520" dir="3011665" dist="25305" rotWithShape="0" sx="101000" sy="101000">
              <a:srgbClr val="000000">
                <a:alpha val="32000"/>
              </a:srgbClr>
            </a:outerShdw>
          </a:effectLst>
        </p:spPr>
      </p:pic>
      <p:sp>
        <p:nvSpPr>
          <p:cNvPr id="49" name="Овал 11"/>
          <p:cNvSpPr/>
          <p:nvPr/>
        </p:nvSpPr>
        <p:spPr>
          <a:xfrm>
            <a:off x="25742880" y="14052600"/>
            <a:ext cx="1260000" cy="1007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50" name="Скругленный прямоугольник 28"/>
          <p:cNvSpPr/>
          <p:nvPr/>
        </p:nvSpPr>
        <p:spPr>
          <a:xfrm>
            <a:off x="3859200" y="3143880"/>
            <a:ext cx="21859560" cy="228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ce6f2">
                  <a:alpha val="52156"/>
                </a:srgbClr>
              </a:gs>
              <a:gs pos="100000">
                <a:srgbClr val="c1d1ec"/>
              </a:gs>
            </a:gsLst>
            <a:lin ang="12000000"/>
          </a:gra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В целях оказания социальной поддержки жителям Владимирской области при газификации квартир на территории Владимирской области действует 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000000"/>
                </a:solidFill>
                <a:latin typeface="Calibri"/>
              </a:rPr>
              <a:t>постановление администрации области от 09.02.2022 № 59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1" name="Стрелка вниз 29"/>
          <p:cNvSpPr/>
          <p:nvPr/>
        </p:nvSpPr>
        <p:spPr>
          <a:xfrm>
            <a:off x="14289120" y="5429880"/>
            <a:ext cx="1151640" cy="10713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Скругленный прямоугольник 30"/>
          <p:cNvSpPr/>
          <p:nvPr/>
        </p:nvSpPr>
        <p:spPr>
          <a:xfrm>
            <a:off x="3859200" y="6572880"/>
            <a:ext cx="21931200" cy="492876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Субсидией из областного бюджета возмещаются затраты юридическим лицам и индивидуальным предпринимателям за выполненные работы, связанные с переводом частных квартир в МКД на индивидуальное отопление с помощью газовых приборов всех жилых помещений в МКД с соблюдением всех требований, установленных законодательством (при условии внесения соответствующих изменений в схему теплоснабжения)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3" name="Скругленный прямоугольник 33"/>
          <p:cNvSpPr/>
          <p:nvPr/>
        </p:nvSpPr>
        <p:spPr>
          <a:xfrm>
            <a:off x="5931000" y="786600"/>
            <a:ext cx="16787520" cy="15714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ru-RU" sz="4800" spc="-1" strike="noStrike">
                <a:solidFill>
                  <a:srgbClr val="000000"/>
                </a:solidFill>
                <a:latin typeface="Calibri"/>
              </a:rPr>
              <a:t>СУБСИДИИ  НА  ВОЗМЕЩЕНИЕ ЗАТРАТ ПРИ ПЕРЕВОДЕ КВАРТИР В МКД НА ИНДИВИДУАЛЬНОЕ ОТОПЛЕНИЕ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4400" spc="-1" strike="noStrike">
              <a:latin typeface="Arial"/>
            </a:endParaRPr>
          </a:p>
        </p:txBody>
      </p:sp>
      <p:pic>
        <p:nvPicPr>
          <p:cNvPr id="54" name="Рисунок 35" descr="субсидия.jpg"/>
          <p:cNvPicPr/>
          <p:nvPr/>
        </p:nvPicPr>
        <p:blipFill>
          <a:blip r:embed="rId3"/>
          <a:stretch/>
        </p:blipFill>
        <p:spPr>
          <a:xfrm>
            <a:off x="22077360" y="0"/>
            <a:ext cx="5357520" cy="3143520"/>
          </a:xfrm>
          <a:prstGeom prst="rect">
            <a:avLst/>
          </a:prstGeom>
          <a:ln w="0">
            <a:noFill/>
          </a:ln>
        </p:spPr>
      </p:pic>
      <p:sp>
        <p:nvSpPr>
          <p:cNvPr id="55" name="Скругленный прямоугольник 36"/>
          <p:cNvSpPr/>
          <p:nvPr/>
        </p:nvSpPr>
        <p:spPr>
          <a:xfrm>
            <a:off x="3716280" y="12573720"/>
            <a:ext cx="22145400" cy="1714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ce6f2">
                  <a:alpha val="52156"/>
                </a:srgbClr>
              </a:gs>
              <a:gs pos="100000">
                <a:srgbClr val="c1d1ec"/>
              </a:gs>
            </a:gsLst>
            <a:lin ang="12000000"/>
          </a:gra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На эти цели в областном бюджете предусмотрены средства до 2025 года включительно  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6" name="Стрелка вниз 37"/>
          <p:cNvSpPr/>
          <p:nvPr/>
        </p:nvSpPr>
        <p:spPr>
          <a:xfrm>
            <a:off x="14432040" y="11502360"/>
            <a:ext cx="1213920" cy="10713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32" descr="газ.jpg"/>
          <p:cNvPicPr/>
          <p:nvPr/>
        </p:nvPicPr>
        <p:blipFill>
          <a:blip r:embed="rId1"/>
          <a:stretch/>
        </p:blipFill>
        <p:spPr>
          <a:xfrm>
            <a:off x="21575880" y="10787760"/>
            <a:ext cx="5859000" cy="4644000"/>
          </a:xfrm>
          <a:prstGeom prst="rect">
            <a:avLst/>
          </a:prstGeom>
          <a:ln w="0">
            <a:noFill/>
          </a:ln>
        </p:spPr>
      </p:pic>
      <p:pic>
        <p:nvPicPr>
          <p:cNvPr id="58" name="Рисунок 3" descr=""/>
          <p:cNvPicPr/>
          <p:nvPr/>
        </p:nvPicPr>
        <p:blipFill>
          <a:blip r:embed="rId2"/>
          <a:stretch/>
        </p:blipFill>
        <p:spPr>
          <a:xfrm rot="16200000">
            <a:off x="-3953160" y="3953880"/>
            <a:ext cx="15431760" cy="752472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3" descr="D:\Работа\vladimirskaya_obl.png"/>
          <p:cNvPicPr/>
          <p:nvPr/>
        </p:nvPicPr>
        <p:blipFill>
          <a:blip r:embed="rId3"/>
          <a:stretch/>
        </p:blipFill>
        <p:spPr>
          <a:xfrm>
            <a:off x="612000" y="299160"/>
            <a:ext cx="2697480" cy="2448000"/>
          </a:xfrm>
          <a:prstGeom prst="rect">
            <a:avLst/>
          </a:prstGeom>
          <a:ln w="0">
            <a:noFill/>
          </a:ln>
          <a:effectLst>
            <a:outerShdw algn="tl" blurRad="101520" dir="3011665" dist="25305" rotWithShape="0" sx="101000" sy="101000">
              <a:srgbClr val="000000">
                <a:alpha val="32000"/>
              </a:srgbClr>
            </a:outerShdw>
          </a:effectLst>
        </p:spPr>
      </p:pic>
      <p:pic>
        <p:nvPicPr>
          <p:cNvPr id="60" name="Picture 8" descr="http://novoaltaysk.online/wp-content/uploads/2018/10/%D0%B3%D0%B0%D0%BB%D0%BE%D1%87%D0%BA%D0%B0.jpg"/>
          <p:cNvPicPr/>
          <p:nvPr/>
        </p:nvPicPr>
        <p:blipFill>
          <a:blip r:embed="rId4"/>
          <a:stretch/>
        </p:blipFill>
        <p:spPr>
          <a:xfrm>
            <a:off x="3430440" y="3000960"/>
            <a:ext cx="1223640" cy="935640"/>
          </a:xfrm>
          <a:prstGeom prst="rect">
            <a:avLst/>
          </a:prstGeom>
          <a:ln w="0">
            <a:noFill/>
          </a:ln>
        </p:spPr>
      </p:pic>
      <p:sp>
        <p:nvSpPr>
          <p:cNvPr id="61" name="Овал 11"/>
          <p:cNvSpPr/>
          <p:nvPr/>
        </p:nvSpPr>
        <p:spPr>
          <a:xfrm>
            <a:off x="25742880" y="14052600"/>
            <a:ext cx="1260000" cy="1007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2" name="Прямоугольник с двумя скругленными противолежащими углами 17"/>
          <p:cNvSpPr/>
          <p:nvPr/>
        </p:nvSpPr>
        <p:spPr>
          <a:xfrm>
            <a:off x="4645080" y="3072600"/>
            <a:ext cx="21431160" cy="550044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b="0" lang="ru-RU" sz="4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Проектирование и строительство газопровода от фасадного газопровода до газопотребляющего оборудования квартиры, включая приобретение и монтаж внутридомового газового оборудования: </a:t>
            </a:r>
            <a:endParaRPr b="0" lang="ru-RU" sz="4800" spc="-1" strike="noStrike">
              <a:latin typeface="Arial"/>
            </a:endParaRPr>
          </a:p>
          <a:p>
            <a:pPr lvl="2" marL="274356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индивидуального прибора учета газа, </a:t>
            </a:r>
            <a:endParaRPr b="0" lang="ru-RU" sz="4800" spc="-1" strike="noStrike">
              <a:latin typeface="Arial"/>
            </a:endParaRPr>
          </a:p>
          <a:p>
            <a:pPr lvl="2" marL="274356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газовой плиты (газовой варочной поверхности, газового духового шкафа);  </a:t>
            </a:r>
            <a:endParaRPr b="0" lang="ru-RU" sz="4800" spc="-1" strike="noStrike">
              <a:latin typeface="Arial"/>
            </a:endParaRPr>
          </a:p>
          <a:p>
            <a:pPr lvl="2" marL="274356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газового котла; </a:t>
            </a:r>
            <a:endParaRPr b="0" lang="ru-RU" sz="4800" spc="-1" strike="noStrike">
              <a:latin typeface="Arial"/>
            </a:endParaRPr>
          </a:p>
          <a:p>
            <a:pPr marL="2743560">
              <a:lnSpc>
                <a:spcPct val="100000"/>
              </a:lnSpc>
              <a:spcBef>
                <a:spcPts val="1199"/>
              </a:spcBef>
              <a:buNone/>
            </a:pPr>
            <a:endParaRPr b="0" lang="ru-RU" sz="4800" spc="-1" strike="noStrike">
              <a:latin typeface="Arial"/>
            </a:endParaRPr>
          </a:p>
        </p:txBody>
      </p:sp>
      <p:pic>
        <p:nvPicPr>
          <p:cNvPr id="63" name="Picture 8" descr="http://novoaltaysk.online/wp-content/uploads/2018/10/%D0%B3%D0%B0%D0%BB%D0%BE%D1%87%D0%BA%D0%B0.jpg"/>
          <p:cNvPicPr/>
          <p:nvPr/>
        </p:nvPicPr>
        <p:blipFill>
          <a:blip r:embed="rId5"/>
          <a:stretch/>
        </p:blipFill>
        <p:spPr>
          <a:xfrm>
            <a:off x="3430440" y="9430560"/>
            <a:ext cx="1223640" cy="1007640"/>
          </a:xfrm>
          <a:prstGeom prst="rect">
            <a:avLst/>
          </a:prstGeom>
          <a:ln w="0">
            <a:noFill/>
          </a:ln>
        </p:spPr>
      </p:pic>
      <p:sp>
        <p:nvSpPr>
          <p:cNvPr id="64" name="Скругленный прямоугольник 28"/>
          <p:cNvSpPr/>
          <p:nvPr/>
        </p:nvSpPr>
        <p:spPr>
          <a:xfrm>
            <a:off x="4645080" y="714960"/>
            <a:ext cx="21574080" cy="1785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ce6f2">
                  <a:alpha val="52156"/>
                </a:srgbClr>
              </a:gs>
              <a:gs pos="100000">
                <a:srgbClr val="c1d1ec"/>
              </a:gs>
            </a:gsLst>
            <a:lin ang="12000000"/>
          </a:gra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000000"/>
                </a:solidFill>
                <a:latin typeface="Calibri"/>
              </a:rPr>
              <a:t>Субсидированию подлежит комплекс мероприятий: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5" name="Прямоугольник с двумя скругленными противолежащими углами 31"/>
          <p:cNvSpPr/>
          <p:nvPr/>
        </p:nvSpPr>
        <p:spPr>
          <a:xfrm>
            <a:off x="4645080" y="9073440"/>
            <a:ext cx="21431160" cy="164268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Проведение проверки достоверности определения сметной стоимости строительства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66" name="Picture 8" descr="http://novoaltaysk.online/wp-content/uploads/2018/10/%D0%B3%D0%B0%D0%BB%D0%BE%D1%87%D0%BA%D0%B0.jpg"/>
          <p:cNvPicPr/>
          <p:nvPr/>
        </p:nvPicPr>
        <p:blipFill>
          <a:blip r:embed="rId6"/>
          <a:stretch/>
        </p:blipFill>
        <p:spPr>
          <a:xfrm>
            <a:off x="3359160" y="11573640"/>
            <a:ext cx="1223640" cy="100764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с двумя скругленными противолежащими углами 34"/>
          <p:cNvSpPr/>
          <p:nvPr/>
        </p:nvSpPr>
        <p:spPr>
          <a:xfrm>
            <a:off x="4645080" y="11430720"/>
            <a:ext cx="15644520" cy="142848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Работы по устройству дымовых и (или) вентиляционных каналов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68" name="Picture 8" descr="http://novoaltaysk.online/wp-content/uploads/2018/10/%D0%B3%D0%B0%D0%BB%D0%BE%D1%87%D0%BA%D0%B0.jpg"/>
          <p:cNvPicPr/>
          <p:nvPr/>
        </p:nvPicPr>
        <p:blipFill>
          <a:blip r:embed="rId7"/>
          <a:stretch/>
        </p:blipFill>
        <p:spPr>
          <a:xfrm>
            <a:off x="3359160" y="13502520"/>
            <a:ext cx="1223640" cy="1007640"/>
          </a:xfrm>
          <a:prstGeom prst="rect">
            <a:avLst/>
          </a:prstGeom>
          <a:ln w="0">
            <a:noFill/>
          </a:ln>
        </p:spPr>
      </p:pic>
      <p:sp>
        <p:nvSpPr>
          <p:cNvPr id="69" name="Прямоугольник с двумя скругленными противолежащими углами 15"/>
          <p:cNvSpPr/>
          <p:nvPr/>
        </p:nvSpPr>
        <p:spPr>
          <a:xfrm>
            <a:off x="4716360" y="13431240"/>
            <a:ext cx="15573240" cy="157140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Работы по устройству системы отопления (включая приобретение и монтаж системы отопления)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3" descr=""/>
          <p:cNvPicPr/>
          <p:nvPr/>
        </p:nvPicPr>
        <p:blipFill>
          <a:blip r:embed="rId1"/>
          <a:stretch/>
        </p:blipFill>
        <p:spPr>
          <a:xfrm rot="16200000">
            <a:off x="-3703320" y="3703680"/>
            <a:ext cx="14931720" cy="752472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3" descr="D:\Работа\vladimirskaya_obl.png"/>
          <p:cNvPicPr/>
          <p:nvPr/>
        </p:nvPicPr>
        <p:blipFill>
          <a:blip r:embed="rId2"/>
          <a:stretch/>
        </p:blipFill>
        <p:spPr>
          <a:xfrm>
            <a:off x="612000" y="299160"/>
            <a:ext cx="2697480" cy="2448000"/>
          </a:xfrm>
          <a:prstGeom prst="rect">
            <a:avLst/>
          </a:prstGeom>
          <a:ln w="0">
            <a:noFill/>
          </a:ln>
          <a:effectLst>
            <a:outerShdw algn="tl" blurRad="101520" dir="3011665" dist="25305" rotWithShape="0" sx="101000" sy="101000">
              <a:srgbClr val="000000">
                <a:alpha val="32000"/>
              </a:srgbClr>
            </a:outerShdw>
          </a:effectLst>
        </p:spPr>
      </p:pic>
      <p:sp>
        <p:nvSpPr>
          <p:cNvPr id="72" name="Овал 11"/>
          <p:cNvSpPr/>
          <p:nvPr/>
        </p:nvSpPr>
        <p:spPr>
          <a:xfrm>
            <a:off x="25742880" y="14052600"/>
            <a:ext cx="1260000" cy="1007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73" name="Скругленный прямоугольник 28"/>
          <p:cNvSpPr/>
          <p:nvPr/>
        </p:nvSpPr>
        <p:spPr>
          <a:xfrm>
            <a:off x="3645000" y="714960"/>
            <a:ext cx="21931200" cy="1356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fd1"/>
              </a:gs>
              <a:gs pos="100000">
                <a:srgbClr val="f0ebd5"/>
              </a:gs>
            </a:gsLst>
            <a:lin ang="5400000"/>
          </a:gra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000000"/>
                </a:solidFill>
                <a:latin typeface="Calibri"/>
              </a:rPr>
              <a:t>Условия  предоставления субсидии</a:t>
            </a:r>
            <a:r>
              <a:rPr b="0" lang="ru-RU" sz="60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ru-RU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6000" spc="-1" strike="noStrike">
              <a:latin typeface="Arial"/>
            </a:endParaRPr>
          </a:p>
        </p:txBody>
      </p:sp>
      <p:pic>
        <p:nvPicPr>
          <p:cNvPr id="74" name="Рисунок 33" descr="shtamp-registracii-v-pasporte-propiska-v-pasporte-rf-skolko-po-vremeni-delaetsya-nadolgo-li-zabirayut-dokument-chtoby-postavit-pechat-gde-eyo-mozhno-najti-kakie-dannye-ukazyvayutsya-v-s.jpg"/>
          <p:cNvPicPr/>
          <p:nvPr/>
        </p:nvPicPr>
        <p:blipFill>
          <a:blip r:embed="rId3"/>
          <a:stretch/>
        </p:blipFill>
        <p:spPr>
          <a:xfrm>
            <a:off x="10645920" y="11788920"/>
            <a:ext cx="5857560" cy="3070800"/>
          </a:xfrm>
          <a:prstGeom prst="rect">
            <a:avLst/>
          </a:prstGeom>
          <a:ln w="0">
            <a:noFill/>
          </a:ln>
        </p:spPr>
      </p:pic>
      <p:sp>
        <p:nvSpPr>
          <p:cNvPr id="75" name="Прямоугольник с двумя скругленными противолежащими углами 17"/>
          <p:cNvSpPr/>
          <p:nvPr/>
        </p:nvSpPr>
        <p:spPr>
          <a:xfrm>
            <a:off x="3716280" y="2572560"/>
            <a:ext cx="21859560" cy="228564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1). Решение о переходе на индивидуальное отопление с помощью газовых приборов должно быть принято всеми собственниками жилых помещений в МКД (100% согласие всех собственников - подтверждается протоколом).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76" name="Прямоугольник с двумя скругленными противолежащими углами 23"/>
          <p:cNvSpPr/>
          <p:nvPr/>
        </p:nvSpPr>
        <p:spPr>
          <a:xfrm>
            <a:off x="3716280" y="8358840"/>
            <a:ext cx="21788280" cy="342864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3). Собственником квартиры должен быть гражданин Российской Федерации, владеющий на праве собственности квартирой или долей в квартире и не имеющий задолженности по уплате налога на имущество физических лиц, а также земельного налога (подтверждающий документ – справка из ИФНС).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77" name="Прямоугольник с двумя скругленными противолежащими углами 24"/>
          <p:cNvSpPr/>
          <p:nvPr/>
        </p:nvSpPr>
        <p:spPr>
          <a:xfrm>
            <a:off x="3716280" y="5144400"/>
            <a:ext cx="21859560" cy="292860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spcBef>
                <a:spcPts val="1199"/>
              </a:spcBef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2). Внесение изменений в схему теплоснабжения, предусматривающее переход данного МКД на индивидуальное отопление с помощью газовых приборов (подтверждается выпиской из схемы теплоснабжения).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3" descr=""/>
          <p:cNvPicPr/>
          <p:nvPr/>
        </p:nvPicPr>
        <p:blipFill>
          <a:blip r:embed="rId1"/>
          <a:stretch/>
        </p:blipFill>
        <p:spPr>
          <a:xfrm rot="16200000">
            <a:off x="-3953160" y="3953880"/>
            <a:ext cx="15431760" cy="752472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3" descr="D:\Работа\vladimirskaya_obl.png"/>
          <p:cNvPicPr/>
          <p:nvPr/>
        </p:nvPicPr>
        <p:blipFill>
          <a:blip r:embed="rId2"/>
          <a:stretch/>
        </p:blipFill>
        <p:spPr>
          <a:xfrm>
            <a:off x="612000" y="299160"/>
            <a:ext cx="2697480" cy="2448000"/>
          </a:xfrm>
          <a:prstGeom prst="rect">
            <a:avLst/>
          </a:prstGeom>
          <a:ln w="0">
            <a:noFill/>
          </a:ln>
          <a:effectLst>
            <a:outerShdw algn="tl" blurRad="101520" dir="3011665" dist="25305" rotWithShape="0" sx="101000" sy="101000">
              <a:srgbClr val="000000">
                <a:alpha val="32000"/>
              </a:srgbClr>
            </a:outerShdw>
          </a:effectLst>
        </p:spPr>
      </p:pic>
      <p:sp>
        <p:nvSpPr>
          <p:cNvPr id="80" name="Овал 11"/>
          <p:cNvSpPr/>
          <p:nvPr/>
        </p:nvSpPr>
        <p:spPr>
          <a:xfrm>
            <a:off x="25742880" y="14052600"/>
            <a:ext cx="1260000" cy="1007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81" name="Скругленный прямоугольник 28"/>
          <p:cNvSpPr/>
          <p:nvPr/>
        </p:nvSpPr>
        <p:spPr>
          <a:xfrm>
            <a:off x="3573360" y="714960"/>
            <a:ext cx="22288320" cy="1428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000000"/>
                </a:solidFill>
                <a:latin typeface="Calibri"/>
              </a:rPr>
              <a:t>Размер субсидии и документы, необходимые для ее получения</a:t>
            </a:r>
            <a:r>
              <a:rPr b="0" lang="ru-RU" sz="54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ru-RU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6000" spc="-1" strike="noStrike">
              <a:latin typeface="Arial"/>
            </a:endParaRPr>
          </a:p>
        </p:txBody>
      </p:sp>
      <p:sp>
        <p:nvSpPr>
          <p:cNvPr id="82" name="Прямоугольник с двумя скругленными противолежащими углами 12"/>
          <p:cNvSpPr/>
          <p:nvPr/>
        </p:nvSpPr>
        <p:spPr>
          <a:xfrm>
            <a:off x="3645000" y="2715480"/>
            <a:ext cx="22216680" cy="4857480"/>
          </a:xfrm>
          <a:prstGeom prst="round2DiagRect">
            <a:avLst>
              <a:gd name="adj1" fmla="val 6970"/>
              <a:gd name="adj2" fmla="val 0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5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Субсидия предоставляется </a:t>
            </a:r>
            <a:r>
              <a:rPr b="1" lang="ru-RU" sz="4800" spc="-1" strike="noStrike">
                <a:solidFill>
                  <a:srgbClr val="000000"/>
                </a:solidFill>
                <a:latin typeface="Calibri"/>
              </a:rPr>
              <a:t>всем собственникам квартир</a:t>
            </a: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, независимо от принадлежности к льготной категории, и </a:t>
            </a:r>
            <a:r>
              <a:rPr b="1" lang="ru-RU" sz="4800" spc="-1" strike="noStrike">
                <a:solidFill>
                  <a:srgbClr val="000000"/>
                </a:solidFill>
                <a:latin typeface="Calibri"/>
              </a:rPr>
              <a:t>достигает 80% </a:t>
            </a: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от стоимости выполненных работ, </a:t>
            </a:r>
            <a:r>
              <a:rPr b="1" lang="ru-RU" sz="4800" spc="-1" strike="noStrike">
                <a:solidFill>
                  <a:srgbClr val="000000"/>
                </a:solidFill>
                <a:latin typeface="Calibri"/>
              </a:rPr>
              <a:t>но не более</a:t>
            </a: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: </a:t>
            </a:r>
            <a:endParaRPr b="0" lang="ru-RU" sz="4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150 тысяч рублей – для однокомнатной квартиры;              </a:t>
            </a:r>
            <a:endParaRPr b="0" lang="ru-RU" sz="4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200 тысяч рублей – для двухкомнатной квартиры;</a:t>
            </a:r>
            <a:endParaRPr b="0" lang="ru-RU" sz="4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250 тысяч рублей – для квартиры с количеством комнат три и более.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ru-RU" sz="5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7200" spc="-1" strike="noStrike">
              <a:latin typeface="Arial"/>
            </a:endParaRPr>
          </a:p>
        </p:txBody>
      </p:sp>
      <p:sp>
        <p:nvSpPr>
          <p:cNvPr id="83" name="Прямоугольник с двумя скругленными противолежащими углами 8"/>
          <p:cNvSpPr/>
          <p:nvPr/>
        </p:nvSpPr>
        <p:spPr>
          <a:xfrm>
            <a:off x="3645000" y="8144640"/>
            <a:ext cx="22216680" cy="5928840"/>
          </a:xfrm>
          <a:prstGeom prst="round2DiagRect">
            <a:avLst>
              <a:gd name="adj1" fmla="val 6970"/>
              <a:gd name="adj2" fmla="val 0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endParaRPr b="0" lang="ru-RU" sz="5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Для заключения договора собственник квартиры должен предоставляет специализированной организации </a:t>
            </a: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следующие документы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ru-RU" sz="4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-  согласие на обработку персональных данных (в свободной форме);</a:t>
            </a:r>
            <a:endParaRPr b="0" lang="ru-RU" sz="4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-  копию паспорта собственника квартиры; </a:t>
            </a:r>
            <a:endParaRPr b="0" lang="ru-RU" sz="4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-  документ, подтверждающий право собственности на квартиру;   </a:t>
            </a:r>
            <a:endParaRPr b="0" lang="ru-RU" sz="4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-  документ с указанием количества комнат в квартире;</a:t>
            </a:r>
            <a:endParaRPr b="0" lang="ru-RU" sz="4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-  справка из ИФНС об отсутствии задолженности по уплате налогов, сборов, пеней.</a:t>
            </a:r>
            <a:endParaRPr b="0" lang="ru-RU" sz="4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3" descr=""/>
          <p:cNvPicPr/>
          <p:nvPr/>
        </p:nvPicPr>
        <p:blipFill>
          <a:blip r:embed="rId1"/>
          <a:stretch/>
        </p:blipFill>
        <p:spPr>
          <a:xfrm rot="16200000">
            <a:off x="-3953160" y="3953880"/>
            <a:ext cx="15431760" cy="752472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3" descr="D:\Работа\vladimirskaya_obl.png"/>
          <p:cNvPicPr/>
          <p:nvPr/>
        </p:nvPicPr>
        <p:blipFill>
          <a:blip r:embed="rId2"/>
          <a:stretch/>
        </p:blipFill>
        <p:spPr>
          <a:xfrm>
            <a:off x="612000" y="299160"/>
            <a:ext cx="2697480" cy="2448000"/>
          </a:xfrm>
          <a:prstGeom prst="rect">
            <a:avLst/>
          </a:prstGeom>
          <a:ln w="0">
            <a:noFill/>
          </a:ln>
          <a:effectLst>
            <a:outerShdw algn="tl" blurRad="101520" dir="3011665" dist="25305" rotWithShape="0" sx="101000" sy="101000">
              <a:srgbClr val="000000">
                <a:alpha val="32000"/>
              </a:srgbClr>
            </a:outerShdw>
          </a:effectLst>
        </p:spPr>
      </p:pic>
      <p:sp>
        <p:nvSpPr>
          <p:cNvPr id="86" name="Овал 11"/>
          <p:cNvSpPr/>
          <p:nvPr/>
        </p:nvSpPr>
        <p:spPr>
          <a:xfrm>
            <a:off x="26174880" y="14424120"/>
            <a:ext cx="1260000" cy="100764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ffffff"/>
                </a:solidFill>
                <a:latin typeface="Calibri"/>
              </a:rPr>
              <a:t>6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87" name="Прямоугольник с двумя скругленными противолежащими углами 13"/>
          <p:cNvSpPr/>
          <p:nvPr/>
        </p:nvSpPr>
        <p:spPr>
          <a:xfrm>
            <a:off x="6573960" y="643680"/>
            <a:ext cx="13287240" cy="214272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ffded0"/>
              </a:gs>
              <a:gs pos="100000">
                <a:srgbClr val="fff1e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000000"/>
                </a:solidFill>
                <a:latin typeface="Calibri"/>
              </a:rPr>
              <a:t>Порядок получения субсидии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88" name="Прямоугольник с двумя скругленными противолежащими углами 6"/>
          <p:cNvSpPr/>
          <p:nvPr/>
        </p:nvSpPr>
        <p:spPr>
          <a:xfrm>
            <a:off x="4073400" y="3572640"/>
            <a:ext cx="5143320" cy="321444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>
            <a:solidFill>
              <a:srgbClr val="98b855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Собственнику квартиры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000000"/>
                </a:solidFill>
                <a:latin typeface="Calibri"/>
              </a:rPr>
              <a:t>необходимо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89" name="Прямоугольник с двумя скругленными противолежащими углами 7"/>
          <p:cNvSpPr/>
          <p:nvPr/>
        </p:nvSpPr>
        <p:spPr>
          <a:xfrm>
            <a:off x="10931400" y="3501360"/>
            <a:ext cx="15573240" cy="342864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>
            <a:solidFill>
              <a:srgbClr val="98b855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Заключить договор на выполнение работ по переводу квартиры на индивидуальное отопление с помощью газовых приборов с любой специализированной организацией и оплатить 20% от стоимости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90" name="Прямоугольник с двумя скругленными противолежащими углами 9"/>
          <p:cNvSpPr/>
          <p:nvPr/>
        </p:nvSpPr>
        <p:spPr>
          <a:xfrm>
            <a:off x="2144520" y="4429800"/>
            <a:ext cx="1928520" cy="171432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>
            <a:solidFill>
              <a:srgbClr val="98b855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1 шаг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91" name="Стрелка вправо 10"/>
          <p:cNvSpPr/>
          <p:nvPr/>
        </p:nvSpPr>
        <p:spPr>
          <a:xfrm>
            <a:off x="9217080" y="4429800"/>
            <a:ext cx="1714320" cy="1499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Прямоугольник с двумя скругленными противолежащими углами 12"/>
          <p:cNvSpPr/>
          <p:nvPr/>
        </p:nvSpPr>
        <p:spPr>
          <a:xfrm>
            <a:off x="2216160" y="7715880"/>
            <a:ext cx="1928520" cy="171432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2 шаг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93" name="Прямоугольник с двумя скругленными противолежащими углами 14"/>
          <p:cNvSpPr/>
          <p:nvPr/>
        </p:nvSpPr>
        <p:spPr>
          <a:xfrm>
            <a:off x="4073400" y="7358760"/>
            <a:ext cx="5285880" cy="321444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Специализированной организации </a:t>
            </a:r>
            <a:r>
              <a:rPr b="1" lang="ru-RU" sz="4800" spc="-1" strike="noStrike">
                <a:solidFill>
                  <a:srgbClr val="000000"/>
                </a:solidFill>
                <a:latin typeface="Calibri"/>
              </a:rPr>
              <a:t>необходимо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94" name="Стрелка вправо 15"/>
          <p:cNvSpPr/>
          <p:nvPr/>
        </p:nvSpPr>
        <p:spPr>
          <a:xfrm>
            <a:off x="9360000" y="8287560"/>
            <a:ext cx="1571400" cy="1499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Прямоугольник с двумя скругленными противолежащими углами 16"/>
          <p:cNvSpPr/>
          <p:nvPr/>
        </p:nvSpPr>
        <p:spPr>
          <a:xfrm>
            <a:off x="11003040" y="7287480"/>
            <a:ext cx="15430320" cy="342864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Выполнить комплекс работ по переводу квартиры на индивидуальное отопление с помощью газовых приборов и подать заявку на предоставление субсидии в Министерство ЖКХ. 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96" name="Прямоугольник с двумя скругленными противолежащими углами 17"/>
          <p:cNvSpPr/>
          <p:nvPr/>
        </p:nvSpPr>
        <p:spPr>
          <a:xfrm>
            <a:off x="2216160" y="11716560"/>
            <a:ext cx="1928520" cy="171432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3 шаг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97" name="Прямоугольник с двумя скругленными противолежащими углами 18"/>
          <p:cNvSpPr/>
          <p:nvPr/>
        </p:nvSpPr>
        <p:spPr>
          <a:xfrm>
            <a:off x="4145040" y="11216520"/>
            <a:ext cx="5143320" cy="321444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Министерству ЖКХ </a:t>
            </a:r>
            <a:r>
              <a:rPr b="1" lang="ru-RU" sz="4800" spc="-1" strike="noStrike">
                <a:solidFill>
                  <a:srgbClr val="000000"/>
                </a:solidFill>
                <a:latin typeface="Calibri"/>
              </a:rPr>
              <a:t>необходимо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98" name="Стрелка вправо 19"/>
          <p:cNvSpPr/>
          <p:nvPr/>
        </p:nvSpPr>
        <p:spPr>
          <a:xfrm>
            <a:off x="9288360" y="11859480"/>
            <a:ext cx="1714320" cy="1499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Прямоугольник с двумя скругленными противолежащими углами 20"/>
          <p:cNvSpPr/>
          <p:nvPr/>
        </p:nvSpPr>
        <p:spPr>
          <a:xfrm>
            <a:off x="11003040" y="11145240"/>
            <a:ext cx="15430320" cy="3285720"/>
          </a:xfrm>
          <a:prstGeom prst="round2Diag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d9caee"/>
              </a:gs>
              <a:gs pos="100000">
                <a:srgbClr val="f1eaf8"/>
              </a:gs>
            </a:gsLst>
            <a:lin ang="16200000"/>
          </a:gradFill>
          <a:ln>
            <a:solidFill>
              <a:srgbClr val="7d5fa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"/>
              </a:rPr>
              <a:t>Рассмотреть заявку на предоставление субсидии и перечислить субсидию из бюджета специализированной организации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100" name="Рисунок 21" descr="Без названия.jpg"/>
          <p:cNvPicPr/>
          <p:nvPr/>
        </p:nvPicPr>
        <p:blipFill>
          <a:blip r:embed="rId3"/>
          <a:stretch/>
        </p:blipFill>
        <p:spPr>
          <a:xfrm>
            <a:off x="21432960" y="0"/>
            <a:ext cx="6001920" cy="332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8" descr=""/>
          <p:cNvPicPr/>
          <p:nvPr/>
        </p:nvPicPr>
        <p:blipFill>
          <a:blip r:embed="rId1"/>
          <a:stretch/>
        </p:blipFill>
        <p:spPr>
          <a:xfrm rot="5400000">
            <a:off x="14481000" y="2477520"/>
            <a:ext cx="15431760" cy="10476360"/>
          </a:xfrm>
          <a:prstGeom prst="rect">
            <a:avLst/>
          </a:prstGeom>
          <a:ln w="0">
            <a:noFill/>
          </a:ln>
        </p:spPr>
      </p:pic>
      <p:pic>
        <p:nvPicPr>
          <p:cNvPr id="102" name="Рисунок 3" descr=""/>
          <p:cNvPicPr/>
          <p:nvPr/>
        </p:nvPicPr>
        <p:blipFill>
          <a:blip r:embed="rId2"/>
          <a:stretch/>
        </p:blipFill>
        <p:spPr>
          <a:xfrm flipH="1" rot="16200000">
            <a:off x="-2477520" y="2477520"/>
            <a:ext cx="15431760" cy="10476360"/>
          </a:xfrm>
          <a:prstGeom prst="rect">
            <a:avLst/>
          </a:prstGeom>
          <a:ln w="0">
            <a:noFill/>
          </a:ln>
        </p:spPr>
      </p:pic>
      <p:sp>
        <p:nvSpPr>
          <p:cNvPr id="103" name="TextBox 4"/>
          <p:cNvSpPr/>
          <p:nvPr/>
        </p:nvSpPr>
        <p:spPr>
          <a:xfrm>
            <a:off x="10784880" y="3611160"/>
            <a:ext cx="586548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274320" rIns="274320" tIns="137160" bIns="13716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595959"/>
                </a:solidFill>
                <a:latin typeface="Calibri"/>
              </a:rPr>
              <a:t>ПРАВИТЕЛЬСТВО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595959"/>
                </a:solidFill>
                <a:latin typeface="Calibri"/>
              </a:rPr>
              <a:t>ВЛАДИМИРСКОЙ ОБЛАСТИ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04" name="TextBox 5"/>
          <p:cNvSpPr/>
          <p:nvPr/>
        </p:nvSpPr>
        <p:spPr>
          <a:xfrm>
            <a:off x="0" y="7499880"/>
            <a:ext cx="27434880" cy="173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74320" rIns="274320" tIns="137160" bIns="13716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9600" spc="-1" strike="noStrike">
                <a:solidFill>
                  <a:srgbClr val="595959"/>
                </a:solidFill>
                <a:latin typeface="Calibri"/>
              </a:rPr>
              <a:t>СПАСИБО ЗА ВНИМАНИЕ!</a:t>
            </a:r>
            <a:endParaRPr b="0" lang="ru-RU" sz="9600" spc="-1" strike="noStrike">
              <a:latin typeface="Arial"/>
            </a:endParaRPr>
          </a:p>
        </p:txBody>
      </p:sp>
      <p:pic>
        <p:nvPicPr>
          <p:cNvPr id="105" name="Picture 3" descr="D:\Работа\vladimirskaya_obl.png"/>
          <p:cNvPicPr/>
          <p:nvPr/>
        </p:nvPicPr>
        <p:blipFill>
          <a:blip r:embed="rId3"/>
          <a:stretch/>
        </p:blipFill>
        <p:spPr>
          <a:xfrm>
            <a:off x="12229200" y="790920"/>
            <a:ext cx="2976840" cy="295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9268</TotalTime>
  <Application>LibreOffice/7.3.7.2$Windows_X86_64 LibreOffice_project/e114eadc50a9ff8d8c8a0567d6da8f454beeb84f</Application>
  <AppVersion>15.0000</AppVersion>
  <Words>400</Words>
  <Paragraphs>70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2015-05-27T12:53:19Z</dcterms:created>
  <dc:creator>user</dc:creator>
  <dc:description/>
  <dc:language>ru-RU</dc:language>
  <cp:lastModifiedBy>Volkova</cp:lastModifiedBy>
  <cp:lastPrinted>2018-10-22T16:20:26Z</cp:lastPrinted>
  <dcterms:modified xsi:type="dcterms:W3CDTF">2023-04-14T12:13:11Z</dcterms:modified>
  <cp:revision>450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7</vt:i4>
  </property>
</Properties>
</file>